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</p:sldIdLst>
  <p:sldSz cx="18288000" cy="10287000"/>
  <p:notesSz cx="6858000" cy="9144000"/>
  <p:embeddedFontLst>
    <p:embeddedFont>
      <p:font typeface="Playfair Display" panose="00000500000000000000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5037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mailto:23cs10sh130@mitsgwl.ac.in" TargetMode="External"/><Relationship Id="rId3" Type="http://schemas.openxmlformats.org/officeDocument/2006/relationships/image" Target="../media/image6.png"/><Relationship Id="rId7" Type="http://schemas.openxmlformats.org/officeDocument/2006/relationships/hyperlink" Target="mailto:rohitpatankar70@gmail.co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ramanandtomar1234@gmail.com" TargetMode="External"/><Relationship Id="rId5" Type="http://schemas.openxmlformats.org/officeDocument/2006/relationships/image" Target="../media/image4.gif"/><Relationship Id="rId4" Type="http://schemas.openxmlformats.org/officeDocument/2006/relationships/image" Target="../media/image1.png"/><Relationship Id="rId9" Type="http://schemas.openxmlformats.org/officeDocument/2006/relationships/hyperlink" Target="mailto:23ai10sh64@mitsgwl.ac.in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2363385" y="286427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87" name="Google Shape;87;p1"/>
          <p:cNvSpPr/>
          <p:nvPr/>
        </p:nvSpPr>
        <p:spPr>
          <a:xfrm>
            <a:off x="11271836" y="118380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0772" y="2777293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527399" y="-828350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 dirty="0" err="1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 dirty="0"/>
              <a:t>   </a:t>
            </a:r>
            <a:r>
              <a:rPr lang="en-US" sz="9605" b="0" i="0" u="none" strike="noStrike" cap="none" dirty="0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dirty="0"/>
          </a:p>
        </p:txBody>
      </p:sp>
      <p:sp>
        <p:nvSpPr>
          <p:cNvPr id="91" name="Google Shape;91;p1"/>
          <p:cNvSpPr txBox="1"/>
          <p:nvPr/>
        </p:nvSpPr>
        <p:spPr>
          <a:xfrm>
            <a:off x="4444715" y="6528035"/>
            <a:ext cx="8834284" cy="122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i="0" u="none" strike="noStrike" cap="none" dirty="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NextGen </a:t>
            </a:r>
            <a:r>
              <a:rPr lang="en-US" sz="7200" b="1" dirty="0">
                <a:solidFill>
                  <a:srgbClr val="D9D9D9"/>
                </a:solidFill>
              </a:rPr>
              <a:t>Med</a:t>
            </a:r>
            <a:r>
              <a:rPr lang="en-US" sz="7200" b="1" i="0" u="none" strike="noStrike" cap="none" dirty="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Tech</a:t>
            </a:r>
            <a:endParaRPr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7FE61E-95BC-6E1B-0D86-538EC1A9439A}"/>
              </a:ext>
            </a:extLst>
          </p:cNvPr>
          <p:cNvSpPr txBox="1"/>
          <p:nvPr/>
        </p:nvSpPr>
        <p:spPr>
          <a:xfrm>
            <a:off x="3989336" y="7465535"/>
            <a:ext cx="97450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Trust. Transparency. Treatment. Powered by Blockchain</a:t>
            </a:r>
            <a:r>
              <a: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F06F0D-FC87-4272-C35E-5ADD9FD8F5FA}"/>
              </a:ext>
            </a:extLst>
          </p:cNvPr>
          <p:cNvSpPr txBox="1"/>
          <p:nvPr/>
        </p:nvSpPr>
        <p:spPr>
          <a:xfrm>
            <a:off x="4332870" y="5853452"/>
            <a:ext cx="87255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                          </a:t>
            </a:r>
            <a:r>
              <a:rPr lang="en-US" sz="4400" b="1" dirty="0">
                <a:solidFill>
                  <a:schemeClr val="bg1"/>
                </a:solidFill>
              </a:rPr>
              <a:t>Team Name </a:t>
            </a:r>
            <a:endParaRPr lang="en-IN" sz="3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348391" y="-4458910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3804141" y="344437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924628" y="-138886"/>
            <a:ext cx="13368960" cy="3217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6336" b="0" i="0" u="sng" strike="noStrike" cap="none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THEME</a:t>
            </a: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&amp; </a:t>
            </a:r>
            <a:r>
              <a:rPr lang="en-US" sz="6336" b="0" i="0" u="sng" strike="noStrike" cap="none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PROBLEM STATEMENT</a:t>
            </a:r>
            <a:endParaRPr dirty="0"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-1285840" y="1136318"/>
            <a:ext cx="11786806" cy="751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1"/>
              </a:lnSpc>
            </a:pPr>
            <a:r>
              <a:rPr lang="en-US" sz="4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Theme</a:t>
            </a:r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44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Web3</a:t>
            </a:r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44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Blockchain</a:t>
            </a:r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44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Medtech</a:t>
            </a:r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CFD39C-3395-9A48-F739-7020EE5D720E}"/>
              </a:ext>
            </a:extLst>
          </p:cNvPr>
          <p:cNvSpPr txBox="1"/>
          <p:nvPr/>
        </p:nvSpPr>
        <p:spPr>
          <a:xfrm>
            <a:off x="626806" y="2137428"/>
            <a:ext cx="170343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u="sng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lang="en-US" sz="6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b="1" u="sng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008846A-28F1-C8E1-6837-EF59F0AF2845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37418" y="3490763"/>
            <a:ext cx="17240866" cy="6093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3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Scattered Health Records </a:t>
            </a:r>
            <a:r>
              <a:rPr lang="en-US" alt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alt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Medical data is saved in different hospitals. There’s no single view of a patient’s full history</a:t>
            </a:r>
            <a:r>
              <a:rPr lang="en-US" alt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US" altLang="en-US" sz="3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3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Weak Data Security</a:t>
            </a:r>
            <a:r>
              <a:rPr lang="en-US" alt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 </a:t>
            </a:r>
            <a:r>
              <a:rPr lang="en-US" alt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Health records can be hacked, lost, or changed  , putting patient safety at risk.</a:t>
            </a: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US" altLang="en-US" sz="3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3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Patient Control</a:t>
            </a:r>
            <a:r>
              <a:rPr lang="en-US" alt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:  </a:t>
            </a:r>
            <a:r>
              <a:rPr lang="en-US" alt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Patients have no control over who accesses their personal health information.</a:t>
            </a: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US" altLang="en-US" sz="3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3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Fake Reports &amp; Medicines</a:t>
            </a:r>
            <a:r>
              <a:rPr lang="en-US" alt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 </a:t>
            </a:r>
            <a:r>
              <a:rPr lang="en-US" alt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reports and drugs are counterfeit, which can lead to wrong diagnosis or treatment.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3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3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 Insurance Process</a:t>
            </a:r>
            <a:r>
              <a:rPr lang="en-US" alt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:  </a:t>
            </a:r>
            <a:r>
              <a:rPr lang="en-US" alt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Claim approvals are delayed due to manual and unreliable verification methods.</a:t>
            </a: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US" altLang="en-US" sz="3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3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Transparency or Tracking</a:t>
            </a:r>
            <a:r>
              <a:rPr lang="en-US" altLang="en-US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 </a:t>
            </a:r>
            <a:r>
              <a:rPr lang="en-US" alt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There’s no log showing who accessed data and when , reducing trust</a:t>
            </a:r>
            <a:endParaRPr kumimoji="0" lang="en-US" altLang="en-US" sz="30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549951" y="-5992255"/>
            <a:ext cx="15357113" cy="19779026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0C477F-250C-0720-6095-ACE368F4EB9F}"/>
              </a:ext>
            </a:extLst>
          </p:cNvPr>
          <p:cNvSpPr txBox="1"/>
          <p:nvPr/>
        </p:nvSpPr>
        <p:spPr>
          <a:xfrm>
            <a:off x="1747685" y="-325948"/>
            <a:ext cx="162969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</a:t>
            </a:r>
            <a:r>
              <a:rPr lang="en-US" sz="48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endParaRPr lang="en-IN" sz="8000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3B4B49-12CC-83A6-955C-F79EA1323507}"/>
              </a:ext>
            </a:extLst>
          </p:cNvPr>
          <p:cNvSpPr txBox="1"/>
          <p:nvPr/>
        </p:nvSpPr>
        <p:spPr>
          <a:xfrm>
            <a:off x="833284" y="2931762"/>
            <a:ext cx="14807382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1"/>
              </a:buClr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</a:t>
            </a:r>
            <a:r>
              <a:rPr lang="en-US" sz="2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By </a:t>
            </a:r>
            <a:r>
              <a:rPr lang="en-US" sz="2600" b="1" u="sng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ArogyaBridge</a:t>
            </a:r>
            <a:endParaRPr lang="en-US" sz="2600" b="1" u="sng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Built on Ethereum Blockchain </a:t>
            </a: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secure and tamper-proof health data storage.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MetaMask Integration</a:t>
            </a: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allows easy login and transaction signing.</a:t>
            </a:r>
          </a:p>
          <a:p>
            <a:pPr>
              <a:buClr>
                <a:schemeClr val="bg1"/>
              </a:buClr>
            </a:pPr>
            <a:endParaRPr lang="en-US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Decentralized Approach </a:t>
            </a: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improves data privacy, trust, and healthcare outcomes.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IPFS Integration </a:t>
            </a: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decentralized, transparent, and shareable data storage.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Role-based access</a:t>
            </a: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patients, doctors, and hospitals using MetaMask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Clr>
                <a:schemeClr val="bg1"/>
              </a:buClr>
            </a:pPr>
            <a:endParaRPr lang="en-US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Patients</a:t>
            </a: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upload records, control doctor access, and view data history , control health data privacy.</a:t>
            </a:r>
          </a:p>
          <a:p>
            <a:pPr>
              <a:buClr>
                <a:schemeClr val="bg1"/>
              </a:buClr>
            </a:pPr>
            <a:endParaRPr lang="en-US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Doctors</a:t>
            </a: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access patient lists, view reports, write consult notes, and manage permissions.</a:t>
            </a:r>
          </a:p>
          <a:p>
            <a:pPr>
              <a:buClr>
                <a:schemeClr val="bg1"/>
              </a:buClr>
            </a:pPr>
            <a:endParaRPr lang="en-US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Diagnostic Centers </a:t>
            </a: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EHR reports accessible via IPFS for doctors and patients.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92B462-266A-389B-AC5F-889AA6986D76}"/>
              </a:ext>
            </a:extLst>
          </p:cNvPr>
          <p:cNvSpPr txBox="1"/>
          <p:nvPr/>
        </p:nvSpPr>
        <p:spPr>
          <a:xfrm>
            <a:off x="1747685" y="1116961"/>
            <a:ext cx="138929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</a:t>
            </a:r>
            <a:r>
              <a:rPr lang="en-IN" sz="4400" b="1" u="sng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ArogyaBridge</a:t>
            </a:r>
            <a:endParaRPr lang="en-IN" sz="3600" b="1" u="sng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IN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b="1" i="1" dirty="0">
                <a:solidFill>
                  <a:schemeClr val="bg1"/>
                </a:solidFill>
              </a:rPr>
              <a:t>A decentralized, blockchain-powered Electronic Health Record (EHR) system.)</a:t>
            </a:r>
            <a:endParaRPr lang="en-IN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929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7" name="Google Shape;117;p4"/>
          <p:cNvSpPr txBox="1"/>
          <p:nvPr/>
        </p:nvSpPr>
        <p:spPr>
          <a:xfrm>
            <a:off x="4977748" y="59434"/>
            <a:ext cx="10640793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sng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 STACK &amp; FLOWCHART</a:t>
            </a:r>
            <a:endParaRPr b="1" u="sng" dirty="0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DB213A0-3DF3-3570-C2A1-86B7C7094A6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708476" y="4991100"/>
            <a:ext cx="6587924" cy="6587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054" name="Picture 6" descr="Blockchain-based sharing model for stroke electronic medical record. |  Download Scientific Diagram">
            <a:extLst>
              <a:ext uri="{FF2B5EF4-FFF2-40B4-BE49-F238E27FC236}">
                <a16:creationId xmlns:a16="http://schemas.microsoft.com/office/drawing/2014/main" id="{FFC95114-E17A-E7A5-0E8D-3C5E5074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4331" y="1327618"/>
            <a:ext cx="8819535" cy="8602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653D70-F8F7-C7FC-0606-745345D78F8C}"/>
              </a:ext>
            </a:extLst>
          </p:cNvPr>
          <p:cNvSpPr txBox="1"/>
          <p:nvPr/>
        </p:nvSpPr>
        <p:spPr>
          <a:xfrm>
            <a:off x="166534" y="842322"/>
            <a:ext cx="9287797" cy="872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                                           </a:t>
            </a:r>
            <a:r>
              <a:rPr lang="en-US" sz="4000" b="1" u="sng" dirty="0">
                <a:solidFill>
                  <a:schemeClr val="bg1"/>
                </a:solidFill>
              </a:rPr>
              <a:t>Tech Stack</a:t>
            </a:r>
            <a:endParaRPr lang="en-US" sz="3200" b="1" u="sng" dirty="0">
              <a:solidFill>
                <a:schemeClr val="bg1"/>
              </a:solidFill>
            </a:endParaRPr>
          </a:p>
          <a:p>
            <a:endParaRPr lang="en-US" sz="1800" b="1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</a:pPr>
            <a:r>
              <a:rPr lang="en-IN" sz="2400" b="1" dirty="0">
                <a:solidFill>
                  <a:schemeClr val="bg1"/>
                </a:solidFill>
              </a:rPr>
              <a:t>                                    </a:t>
            </a:r>
            <a:r>
              <a:rPr lang="en-IN" sz="2400" b="1" u="sng" dirty="0">
                <a:solidFill>
                  <a:schemeClr val="bg1"/>
                </a:solidFill>
              </a:rPr>
              <a:t>Frontend</a:t>
            </a:r>
          </a:p>
          <a:p>
            <a:r>
              <a:rPr lang="en-IN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React.js   :   </a:t>
            </a:r>
            <a:r>
              <a:rPr lang="en-I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building the user interface</a:t>
            </a:r>
            <a:endParaRPr lang="en-IN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Web3.js   :   </a:t>
            </a:r>
            <a:r>
              <a:rPr lang="en-I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interacting with Ethereum blockchain</a:t>
            </a:r>
            <a:endParaRPr lang="en-IN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Tailwind CSS  :   </a:t>
            </a:r>
            <a:r>
              <a:rPr lang="en-I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styling the frontend</a:t>
            </a:r>
          </a:p>
          <a:p>
            <a:endParaRPr lang="en-IN" sz="1800" b="1" dirty="0">
              <a:solidFill>
                <a:schemeClr val="bg1"/>
              </a:solidFill>
            </a:endParaRPr>
          </a:p>
          <a:p>
            <a:r>
              <a:rPr lang="en-IN" sz="1800" b="1" dirty="0">
                <a:solidFill>
                  <a:schemeClr val="bg1"/>
                </a:solidFill>
              </a:rPr>
              <a:t>                                                </a:t>
            </a:r>
            <a:r>
              <a:rPr lang="en-IN" sz="2400" b="1" u="sng" dirty="0">
                <a:solidFill>
                  <a:schemeClr val="bg1"/>
                </a:solidFill>
              </a:rPr>
              <a:t>Wallet</a:t>
            </a:r>
            <a:endParaRPr lang="en-IN" sz="1800" b="1" u="sng" dirty="0">
              <a:solidFill>
                <a:schemeClr val="bg1"/>
              </a:solidFill>
            </a:endParaRPr>
          </a:p>
          <a:p>
            <a:r>
              <a:rPr lang="en-IN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MetaMask  :   </a:t>
            </a:r>
            <a:r>
              <a:rPr lang="en-I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user authentication and blockchain transactions</a:t>
            </a:r>
          </a:p>
          <a:p>
            <a:endParaRPr lang="en-IN" sz="1800" b="1" dirty="0">
              <a:solidFill>
                <a:schemeClr val="bg1"/>
              </a:solidFill>
            </a:endParaRPr>
          </a:p>
          <a:p>
            <a:r>
              <a:rPr lang="en-IN" sz="1800" b="1" dirty="0">
                <a:solidFill>
                  <a:schemeClr val="bg1"/>
                </a:solidFill>
              </a:rPr>
              <a:t>                                               </a:t>
            </a:r>
            <a:r>
              <a:rPr lang="en-IN" sz="2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endParaRPr lang="en-IN" sz="18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200" b="1" dirty="0">
                <a:solidFill>
                  <a:schemeClr val="bg1"/>
                </a:solidFill>
              </a:rPr>
              <a:t>Node.js + Express.js  :  </a:t>
            </a:r>
            <a:r>
              <a:rPr lang="en-IN" sz="2200" dirty="0">
                <a:solidFill>
                  <a:schemeClr val="bg1"/>
                </a:solidFill>
              </a:rPr>
              <a:t>For building backend APIs and server-side logic</a:t>
            </a:r>
          </a:p>
          <a:p>
            <a:endParaRPr lang="en-IN" sz="1800" b="1" dirty="0">
              <a:solidFill>
                <a:schemeClr val="bg1"/>
              </a:solidFill>
            </a:endParaRPr>
          </a:p>
          <a:p>
            <a:r>
              <a:rPr lang="en-IN" sz="1800" b="1" dirty="0">
                <a:solidFill>
                  <a:schemeClr val="bg1"/>
                </a:solidFill>
              </a:rPr>
              <a:t>                                               </a:t>
            </a:r>
            <a:r>
              <a:rPr lang="en-IN" sz="2200" b="1" u="sng" dirty="0">
                <a:solidFill>
                  <a:schemeClr val="bg1"/>
                </a:solidFill>
              </a:rPr>
              <a:t>Database</a:t>
            </a:r>
          </a:p>
          <a:p>
            <a:r>
              <a:rPr lang="en-IN" sz="2100" b="1" dirty="0">
                <a:solidFill>
                  <a:schemeClr val="bg1"/>
                </a:solidFill>
              </a:rPr>
              <a:t>MongoDB   :  </a:t>
            </a:r>
            <a:r>
              <a:rPr lang="en-IN" sz="2100" dirty="0">
                <a:solidFill>
                  <a:schemeClr val="bg1"/>
                </a:solidFill>
              </a:rPr>
              <a:t>For storing user profiles and logs (non-blockchain data</a:t>
            </a:r>
            <a:r>
              <a:rPr lang="en-IN" sz="2100" b="1" dirty="0">
                <a:solidFill>
                  <a:schemeClr val="bg1"/>
                </a:solidFill>
              </a:rPr>
              <a:t>)</a:t>
            </a:r>
          </a:p>
          <a:p>
            <a:endParaRPr lang="en-IN" sz="1800" b="1" dirty="0">
              <a:solidFill>
                <a:schemeClr val="bg1"/>
              </a:solidFill>
            </a:endParaRPr>
          </a:p>
          <a:p>
            <a:r>
              <a:rPr lang="en-IN" sz="1800" b="1" dirty="0">
                <a:solidFill>
                  <a:schemeClr val="bg1"/>
                </a:solidFill>
              </a:rPr>
              <a:t>                                               </a:t>
            </a:r>
            <a:r>
              <a:rPr lang="en-IN" sz="2200" b="1" u="sng" dirty="0">
                <a:solidFill>
                  <a:schemeClr val="bg1"/>
                </a:solidFill>
              </a:rPr>
              <a:t>File Storage</a:t>
            </a:r>
          </a:p>
          <a:p>
            <a:r>
              <a:rPr lang="en-IN" sz="2200" b="1" dirty="0">
                <a:solidFill>
                  <a:schemeClr val="bg1"/>
                </a:solidFill>
              </a:rPr>
              <a:t>IPFS    :  </a:t>
            </a:r>
            <a:r>
              <a:rPr lang="en-IN" sz="2200" dirty="0">
                <a:solidFill>
                  <a:schemeClr val="bg1"/>
                </a:solidFill>
              </a:rPr>
              <a:t>For decentralized file storage</a:t>
            </a:r>
          </a:p>
          <a:p>
            <a:endParaRPr lang="en-IN" sz="1800" b="1" dirty="0">
              <a:solidFill>
                <a:schemeClr val="bg1"/>
              </a:solidFill>
            </a:endParaRPr>
          </a:p>
          <a:p>
            <a:r>
              <a:rPr lang="en-IN" sz="1800" b="1" dirty="0">
                <a:solidFill>
                  <a:schemeClr val="bg1"/>
                </a:solidFill>
              </a:rPr>
              <a:t>                                              </a:t>
            </a:r>
            <a:r>
              <a:rPr lang="en-IN" sz="2200" b="1" u="sng" dirty="0">
                <a:solidFill>
                  <a:schemeClr val="bg1"/>
                </a:solidFill>
              </a:rPr>
              <a:t>Smart Contracts</a:t>
            </a:r>
          </a:p>
          <a:p>
            <a:r>
              <a:rPr lang="en-IN" sz="2000" b="1" dirty="0">
                <a:solidFill>
                  <a:schemeClr val="bg1"/>
                </a:solidFill>
              </a:rPr>
              <a:t>Solidity  :   </a:t>
            </a:r>
            <a:r>
              <a:rPr lang="en-IN" sz="2000" dirty="0">
                <a:solidFill>
                  <a:schemeClr val="bg1"/>
                </a:solidFill>
              </a:rPr>
              <a:t>For writing smart contracts</a:t>
            </a:r>
            <a:endParaRPr lang="en-IN" sz="2000" b="1" dirty="0">
              <a:solidFill>
                <a:schemeClr val="bg1"/>
              </a:solidFill>
            </a:endParaRPr>
          </a:p>
          <a:p>
            <a:r>
              <a:rPr lang="en-IN" sz="2000" b="1" dirty="0">
                <a:solidFill>
                  <a:schemeClr val="bg1"/>
                </a:solidFill>
              </a:rPr>
              <a:t>Blockchain Platform  :   </a:t>
            </a:r>
            <a:r>
              <a:rPr lang="en-IN" sz="2000" dirty="0">
                <a:solidFill>
                  <a:schemeClr val="bg1"/>
                </a:solidFill>
              </a:rPr>
              <a:t>Ethereum or Polygon</a:t>
            </a:r>
          </a:p>
          <a:p>
            <a:endParaRPr lang="en-IN" sz="1800" b="1" dirty="0">
              <a:solidFill>
                <a:schemeClr val="bg1"/>
              </a:solidFill>
            </a:endParaRPr>
          </a:p>
          <a:p>
            <a:r>
              <a:rPr lang="en-IN" sz="1800" b="1" dirty="0">
                <a:solidFill>
                  <a:schemeClr val="bg1"/>
                </a:solidFill>
              </a:rPr>
              <a:t>                                            </a:t>
            </a:r>
            <a:r>
              <a:rPr lang="en-IN" sz="2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Tools</a:t>
            </a:r>
            <a:endParaRPr lang="en-IN" sz="18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>
                <a:solidFill>
                  <a:schemeClr val="bg1"/>
                </a:solidFill>
              </a:rPr>
              <a:t>Truffle  :  </a:t>
            </a:r>
            <a:r>
              <a:rPr lang="en-IN" sz="2000" dirty="0">
                <a:solidFill>
                  <a:schemeClr val="bg1"/>
                </a:solidFill>
              </a:rPr>
              <a:t>For developing, testing, and deploying smart contracts</a:t>
            </a:r>
            <a:endParaRPr lang="en-IN" sz="2000" b="1" dirty="0">
              <a:solidFill>
                <a:schemeClr val="bg1"/>
              </a:solidFill>
            </a:endParaRPr>
          </a:p>
          <a:p>
            <a:r>
              <a:rPr lang="en-IN" sz="2000" b="1" dirty="0">
                <a:solidFill>
                  <a:schemeClr val="bg1"/>
                </a:solidFill>
              </a:rPr>
              <a:t>Ganache  :   </a:t>
            </a:r>
            <a:r>
              <a:rPr lang="en-IN" sz="2000" dirty="0">
                <a:solidFill>
                  <a:schemeClr val="bg1"/>
                </a:solidFill>
              </a:rPr>
              <a:t>For local blockchain simulation during development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800674" y="-4080369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389566" y="284924"/>
            <a:ext cx="10594796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sng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b="1" u="sng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3D76764-AC1F-438E-468D-EFD88BF42E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927" y="1632631"/>
            <a:ext cx="7947427" cy="88947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400" b="1" dirty="0">
                <a:solidFill>
                  <a:schemeClr val="bg1"/>
                </a:solidFill>
                <a:latin typeface="Arial" panose="020B0604020202020204" pitchFamily="34" charset="0"/>
              </a:rPr>
              <a:t>                                 </a:t>
            </a:r>
            <a:r>
              <a:rPr lang="en-US" altLang="en-US" sz="4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lang="en-US" altLang="en-US" sz="2400" b="1" dirty="0">
                <a:solidFill>
                  <a:schemeClr val="bg1"/>
                </a:solidFill>
                <a:latin typeface="Arial" panose="020B0604020202020204" pitchFamily="34" charset="0"/>
              </a:rPr>
              <a:t>  </a:t>
            </a:r>
          </a:p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400" b="1" dirty="0">
                <a:solidFill>
                  <a:schemeClr val="bg1"/>
                </a:solidFill>
                <a:latin typeface="Arial" panose="020B0604020202020204" pitchFamily="34" charset="0"/>
              </a:rPr>
              <a:t>                       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Decentralized Storage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→ Medical files stored on IPFS for immutability and censorship resistance.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Smart Contract-Based Access Control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→ Patients control who can view or revoke access to their records.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MetaMask Integration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→ Users authenticate securely using Ethereum wallets—no passwords needed.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Role-Based Functionality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→ Separate access and actions for Patients, Doctors, and Labs.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Audit &amp; Activity Tracking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→ All actions (uploads, access) are logged on-chain and in MongoDB.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B8DA22-B3D7-3AA8-CBF2-E6127371F2D1}"/>
              </a:ext>
            </a:extLst>
          </p:cNvPr>
          <p:cNvSpPr txBox="1"/>
          <p:nvPr/>
        </p:nvSpPr>
        <p:spPr>
          <a:xfrm>
            <a:off x="10176648" y="1848075"/>
            <a:ext cx="7947427" cy="846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1"/>
              </a:buClr>
            </a:pPr>
            <a:r>
              <a:rPr lang="en-IN" sz="2400" b="1" dirty="0">
                <a:solidFill>
                  <a:schemeClr val="bg1"/>
                </a:solidFill>
              </a:rPr>
              <a:t>                               </a:t>
            </a:r>
            <a:r>
              <a:rPr lang="en-IN" sz="4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Novelty</a:t>
            </a:r>
            <a:endParaRPr lang="en-IN" sz="24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endParaRPr lang="en-IN" sz="2400" b="1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en-IN" sz="2400" b="1" dirty="0">
                <a:solidFill>
                  <a:schemeClr val="bg1"/>
                </a:solidFill>
              </a:rPr>
              <a:t>Patient-Centric Data Ownership</a:t>
            </a:r>
            <a:br>
              <a:rPr lang="en-IN" sz="2400" dirty="0">
                <a:solidFill>
                  <a:schemeClr val="bg1"/>
                </a:solidFill>
              </a:rPr>
            </a:br>
            <a:r>
              <a:rPr lang="en-IN" sz="2400" dirty="0">
                <a:solidFill>
                  <a:schemeClr val="bg1"/>
                </a:solidFill>
              </a:rPr>
              <a:t>→ Shifts data control from hospitals to patients using blockchain.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endParaRPr lang="en-IN" sz="24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en-IN" sz="2400" b="1" dirty="0">
                <a:solidFill>
                  <a:schemeClr val="bg1"/>
                </a:solidFill>
              </a:rPr>
              <a:t>Hybrid Decentralized + Centralized Model</a:t>
            </a:r>
            <a:br>
              <a:rPr lang="en-IN" sz="2400" dirty="0">
                <a:solidFill>
                  <a:schemeClr val="bg1"/>
                </a:solidFill>
              </a:rPr>
            </a:br>
            <a:r>
              <a:rPr lang="en-IN" sz="2400" dirty="0">
                <a:solidFill>
                  <a:schemeClr val="bg1"/>
                </a:solidFill>
              </a:rPr>
              <a:t>→ Combines IPFS, Ethereum, and MongoDB for optimal performance.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endParaRPr lang="en-IN" sz="24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en-IN" sz="2400" b="1" dirty="0">
                <a:solidFill>
                  <a:schemeClr val="bg1"/>
                </a:solidFill>
              </a:rPr>
              <a:t>Immutable Medical History</a:t>
            </a:r>
            <a:br>
              <a:rPr lang="en-IN" sz="2400" dirty="0">
                <a:solidFill>
                  <a:schemeClr val="bg1"/>
                </a:solidFill>
              </a:rPr>
            </a:br>
            <a:r>
              <a:rPr lang="en-IN" sz="2400" dirty="0">
                <a:solidFill>
                  <a:schemeClr val="bg1"/>
                </a:solidFill>
              </a:rPr>
              <a:t>→ Every record and diagnosis is permanently referenceable and verifiable.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endParaRPr lang="en-IN" sz="24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en-IN" sz="2400" b="1" dirty="0" err="1">
                <a:solidFill>
                  <a:schemeClr val="bg1"/>
                </a:solidFill>
              </a:rPr>
              <a:t>Trustless</a:t>
            </a:r>
            <a:r>
              <a:rPr lang="en-IN" sz="2400" b="1" dirty="0">
                <a:solidFill>
                  <a:schemeClr val="bg1"/>
                </a:solidFill>
              </a:rPr>
              <a:t> , Transparent Architecture</a:t>
            </a:r>
            <a:br>
              <a:rPr lang="en-IN" sz="2400" dirty="0">
                <a:solidFill>
                  <a:schemeClr val="bg1"/>
                </a:solidFill>
              </a:rPr>
            </a:br>
            <a:r>
              <a:rPr lang="en-IN" sz="2400" dirty="0">
                <a:solidFill>
                  <a:schemeClr val="bg1"/>
                </a:solidFill>
              </a:rPr>
              <a:t>→ Eliminates reliance on centralized systems for trust and verification.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endParaRPr lang="en-IN" sz="24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en-IN" sz="2400" b="1" dirty="0">
                <a:solidFill>
                  <a:schemeClr val="bg1"/>
                </a:solidFill>
              </a:rPr>
              <a:t>Scalable for Future Healthcare Use Cases</a:t>
            </a:r>
            <a:br>
              <a:rPr lang="en-IN" sz="2400" dirty="0">
                <a:solidFill>
                  <a:schemeClr val="bg1"/>
                </a:solidFill>
              </a:rPr>
            </a:br>
            <a:r>
              <a:rPr lang="en-IN" sz="2400" dirty="0">
                <a:solidFill>
                  <a:schemeClr val="bg1"/>
                </a:solidFill>
              </a:rPr>
              <a:t>→ Easily extendable for insurance, e-prescriptions, or cross-border health sharing.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endParaRPr lang="en-IN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465443" y="-4803039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177011" y="134492"/>
            <a:ext cx="13549835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sng" strike="noStrike" cap="none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DRAWBACK AND SHOWSTOPPERS</a:t>
            </a:r>
            <a:endParaRPr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77514A-C4A1-90C5-F0EC-9DC21BDAE26D}"/>
              </a:ext>
            </a:extLst>
          </p:cNvPr>
          <p:cNvSpPr txBox="1"/>
          <p:nvPr/>
        </p:nvSpPr>
        <p:spPr>
          <a:xfrm>
            <a:off x="132735" y="2580968"/>
            <a:ext cx="8480323" cy="8155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A6FA60A-7CBD-21CB-3FD3-AF442A33D1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753" y="1515368"/>
            <a:ext cx="9144000" cy="877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</a:t>
            </a:r>
            <a:r>
              <a:rPr kumimoji="0" lang="en-US" altLang="en-US" sz="32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DRAWBACK</a:t>
            </a:r>
            <a:endParaRPr kumimoji="0" lang="en-US" altLang="en-US" sz="2800" b="1" i="0" u="sng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Gas Fees on Ethereum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→ Interacting with smart contracts may involve high transaction (gas) costs on public chains.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Complexity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→ Patients and doctors unfamiliar with MetaMask or wallets may find it hard to use.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 Issues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→ Blockchain and IPFS are slower than centralized systems for large-scale real-time data access.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File Privacy Risks on IPFS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→ IPFS files are publicly accessible if CID is known—requires encryption for true privacy.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Offline Access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→ Requires internet and wallet connectivity.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A12F2F-3925-9505-B815-57CC564172E9}"/>
              </a:ext>
            </a:extLst>
          </p:cNvPr>
          <p:cNvSpPr txBox="1"/>
          <p:nvPr/>
        </p:nvSpPr>
        <p:spPr>
          <a:xfrm flipV="1">
            <a:off x="20396724" y="3933913"/>
            <a:ext cx="3275109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414F102-2435-48FE-ED4F-65DE3DE8DB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51574" y="1515368"/>
            <a:ext cx="7536426" cy="7478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  <a:r>
              <a:rPr lang="en-US" sz="3200" b="1" u="sng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SHOWSTOPPERS</a:t>
            </a:r>
            <a:r>
              <a:rPr lang="en-US" altLang="en-US" sz="32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8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800" b="1" i="0" u="sng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Privacy &amp; Encryption Gaps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IPFS is public by design; if CID leaks, anyone can access sensitive medical files.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Violates patient confidentiality and legal regulations (e.g., HIPAA, GDPR).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Tx/>
              <a:buFont typeface="+mj-lt"/>
              <a:buAutoNum type="arabicPeriod" startAt="2"/>
              <a:tabLst/>
            </a:pP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Gas Fees on Ethereum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 typeface="+mj-lt"/>
              <a:buAutoNum type="arabicPeriod" startAt="2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Each interaction with the smart contract costs ETH gas fees.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Makes the system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financially impractical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frequent usage.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2244851" y="812666"/>
            <a:ext cx="1396731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TEAM NAME </a:t>
            </a: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6000" b="0" i="0" u="none" strike="noStrike" cap="none" dirty="0">
                <a:solidFill>
                  <a:schemeClr val="bg1"/>
                </a:solidFill>
                <a:highlight>
                  <a:srgbClr val="000080"/>
                </a:highlight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Nextgen </a:t>
            </a:r>
            <a:r>
              <a:rPr lang="en-US" sz="6000" dirty="0">
                <a:solidFill>
                  <a:schemeClr val="bg1"/>
                </a:solidFill>
                <a:highlight>
                  <a:srgbClr val="00008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Med</a:t>
            </a:r>
            <a:r>
              <a:rPr lang="en-US" sz="6000" b="0" i="0" u="none" strike="noStrike" cap="none" dirty="0">
                <a:solidFill>
                  <a:schemeClr val="bg1"/>
                </a:solidFill>
                <a:highlight>
                  <a:srgbClr val="000080"/>
                </a:highlight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Tech </a:t>
            </a:r>
            <a:endParaRPr dirty="0">
              <a:solidFill>
                <a:schemeClr val="bg1"/>
              </a:solidFill>
              <a:highlight>
                <a:srgbClr val="00008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1002891" y="3021928"/>
            <a:ext cx="16518194" cy="4325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strike="noStrike" cap="none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                                </a:t>
            </a:r>
            <a:r>
              <a:rPr lang="en-US" sz="4220" b="1" i="0" u="sng" strike="noStrike" cap="none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Team Members</a:t>
            </a:r>
          </a:p>
          <a:p>
            <a:pPr marL="742950" marR="0" lvl="0" indent="-74295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4220" b="1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Ramanand Tomar       :  </a:t>
            </a:r>
            <a:r>
              <a:rPr lang="en-US" sz="4220" b="1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  <a:hlinkClick r:id="rId6"/>
              </a:rPr>
              <a:t>ramanandtomar1234@gmail.com</a:t>
            </a:r>
            <a:endParaRPr lang="en-US" sz="4220" b="1" dirty="0">
              <a:solidFill>
                <a:srgbClr val="D9D9D9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742950" lvl="0" indent="-742950">
              <a:lnSpc>
                <a:spcPct val="111018"/>
              </a:lnSpc>
              <a:buClr>
                <a:schemeClr val="bg1"/>
              </a:buClr>
              <a:buFont typeface="+mj-lt"/>
              <a:buAutoNum type="arabicPeriod"/>
            </a:pPr>
            <a:r>
              <a:rPr lang="en-US" sz="4220" b="1" i="0" strike="noStrike" cap="none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Rohit Patankar            </a:t>
            </a:r>
            <a:r>
              <a:rPr lang="en-US" sz="4220" b="1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:   </a:t>
            </a:r>
            <a:r>
              <a:rPr lang="en-US" sz="4220" b="1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  <a:hlinkClick r:id="rId7"/>
              </a:rPr>
              <a:t>rohitpatankar70@gmail.com</a:t>
            </a:r>
            <a:endParaRPr lang="en-US" sz="4220" b="1" i="0" strike="noStrike" cap="none" dirty="0">
              <a:solidFill>
                <a:srgbClr val="D9D9D9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742950" lvl="0" indent="-742950">
              <a:lnSpc>
                <a:spcPct val="111018"/>
              </a:lnSpc>
              <a:buClr>
                <a:schemeClr val="bg1"/>
              </a:buClr>
              <a:buFont typeface="+mj-lt"/>
              <a:buAutoNum type="arabicPeriod"/>
            </a:pPr>
            <a:r>
              <a:rPr lang="en-US" sz="4220" b="1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Shubh Pandey              :  </a:t>
            </a:r>
            <a:r>
              <a:rPr lang="en-US" sz="4220" b="1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  <a:hlinkClick r:id="rId8"/>
              </a:rPr>
              <a:t>23cs10sh130@mitsgwl.ac.in</a:t>
            </a:r>
            <a:endParaRPr lang="en-US" sz="4220" b="1" dirty="0">
              <a:solidFill>
                <a:srgbClr val="D9D9D9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742950" lvl="0" indent="-742950">
              <a:lnSpc>
                <a:spcPct val="111018"/>
              </a:lnSpc>
              <a:buClr>
                <a:schemeClr val="bg1"/>
              </a:buClr>
              <a:buFont typeface="+mj-lt"/>
              <a:buAutoNum type="arabicPeriod"/>
            </a:pPr>
            <a:r>
              <a:rPr lang="en-US" sz="4220" b="1" i="0" strike="noStrike" cap="none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Shivang Yadav             </a:t>
            </a:r>
            <a:r>
              <a:rPr lang="en-US" sz="4220" b="1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</a:rPr>
              <a:t>:  </a:t>
            </a:r>
            <a:r>
              <a:rPr lang="en-US" sz="4220" b="1" dirty="0">
                <a:solidFill>
                  <a:srgbClr val="D9D9D9"/>
                </a:solidFill>
                <a:latin typeface="Times New Roman" panose="02020603050405020304" pitchFamily="18" charset="0"/>
                <a:ea typeface="Playfair Display"/>
                <a:cs typeface="Times New Roman" panose="02020603050405020304" pitchFamily="18" charset="0"/>
                <a:sym typeface="Playfair Display"/>
                <a:hlinkClick r:id="rId9"/>
              </a:rPr>
              <a:t>23ai10sh64@mitsgwl.ac.in</a:t>
            </a:r>
            <a:endParaRPr lang="en-US" sz="4220" b="1" i="0" strike="noStrike" cap="none" dirty="0">
              <a:solidFill>
                <a:srgbClr val="D9D9D9"/>
              </a:solidFill>
              <a:latin typeface="Times New Roman" panose="02020603050405020304" pitchFamily="18" charset="0"/>
              <a:ea typeface="Playfair Display"/>
              <a:cs typeface="Times New Roman" panose="02020603050405020304" pitchFamily="18" charset="0"/>
              <a:sym typeface="Playfair Display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016931" y="1557076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789</Words>
  <Application>Microsoft Office PowerPoint</Application>
  <PresentationFormat>Custom</PresentationFormat>
  <Paragraphs>121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Times New Roman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ramanand tomar</dc:creator>
  <cp:lastModifiedBy>ramanand tomar</cp:lastModifiedBy>
  <cp:revision>3</cp:revision>
  <dcterms:created xsi:type="dcterms:W3CDTF">2006-08-16T00:00:00Z</dcterms:created>
  <dcterms:modified xsi:type="dcterms:W3CDTF">2025-06-29T06:07:34Z</dcterms:modified>
</cp:coreProperties>
</file>